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3" r:id="rId9"/>
    <p:sldId id="265" r:id="rId10"/>
  </p:sldIdLst>
  <p:sldSz cx="18288000" cy="10287000"/>
  <p:notesSz cx="6858000" cy="9144000"/>
  <p:embeddedFontLst>
    <p:embeddedFont>
      <p:font typeface="Arimo Bold Italics" panose="020B0604020202020204" charset="0"/>
      <p:regular r:id="rId12"/>
    </p:embeddedFont>
    <p:embeddedFont>
      <p:font typeface="Arimo Italics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T Neuzeit" pitchFamily="2" charset="0"/>
      <p:regular r:id="rId18"/>
    </p:embeddedFont>
    <p:embeddedFont>
      <p:font typeface="Clear Sans Regular" panose="020B0604020202020204" charset="0"/>
      <p:regular r:id="rId19"/>
    </p:embeddedFont>
    <p:embeddedFont>
      <p:font typeface="Clear Sans Regular Bold Italics" panose="020B0604020202020204" charset="0"/>
      <p:regular r:id="rId20"/>
    </p:embeddedFont>
    <p:embeddedFont>
      <p:font typeface="Clear Sans Regular Italic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1" d="100"/>
          <a:sy n="81" d="100"/>
        </p:scale>
        <p:origin x="17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70B22-B3F3-4463-9C43-285892438941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394CA-BCDE-4EEA-BD40-C42D07DED6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394CA-BCDE-4EEA-BD40-C42D07DED6E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3975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88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782927">
            <a:off x="-1079051" y="-1265413"/>
            <a:ext cx="13140637" cy="13292214"/>
          </a:xfrm>
          <a:custGeom>
            <a:avLst/>
            <a:gdLst>
              <a:gd name="connsiteX0" fmla="*/ 0 w 17046882"/>
              <a:gd name="connsiteY0" fmla="*/ 0 h 10539829"/>
              <a:gd name="connsiteX1" fmla="*/ 17046882 w 17046882"/>
              <a:gd name="connsiteY1" fmla="*/ 0 h 10539829"/>
              <a:gd name="connsiteX2" fmla="*/ 17046882 w 17046882"/>
              <a:gd name="connsiteY2" fmla="*/ 10539829 h 10539829"/>
              <a:gd name="connsiteX3" fmla="*/ 0 w 17046882"/>
              <a:gd name="connsiteY3" fmla="*/ 10539829 h 10539829"/>
              <a:gd name="connsiteX4" fmla="*/ 0 w 17046882"/>
              <a:gd name="connsiteY4" fmla="*/ 0 h 10539829"/>
              <a:gd name="connsiteX0" fmla="*/ 6590963 w 17046882"/>
              <a:gd name="connsiteY0" fmla="*/ 0 h 12923262"/>
              <a:gd name="connsiteX1" fmla="*/ 17046882 w 17046882"/>
              <a:gd name="connsiteY1" fmla="*/ 2383433 h 12923262"/>
              <a:gd name="connsiteX2" fmla="*/ 17046882 w 17046882"/>
              <a:gd name="connsiteY2" fmla="*/ 12923262 h 12923262"/>
              <a:gd name="connsiteX3" fmla="*/ 0 w 17046882"/>
              <a:gd name="connsiteY3" fmla="*/ 12923262 h 12923262"/>
              <a:gd name="connsiteX4" fmla="*/ 6590963 w 17046882"/>
              <a:gd name="connsiteY4" fmla="*/ 0 h 12923262"/>
              <a:gd name="connsiteX0" fmla="*/ 2316050 w 12771969"/>
              <a:gd name="connsiteY0" fmla="*/ 0 h 12923262"/>
              <a:gd name="connsiteX1" fmla="*/ 12771969 w 12771969"/>
              <a:gd name="connsiteY1" fmla="*/ 2383433 h 12923262"/>
              <a:gd name="connsiteX2" fmla="*/ 12771969 w 12771969"/>
              <a:gd name="connsiteY2" fmla="*/ 12923262 h 12923262"/>
              <a:gd name="connsiteX3" fmla="*/ 0 w 12771969"/>
              <a:gd name="connsiteY3" fmla="*/ 10003050 h 12923262"/>
              <a:gd name="connsiteX4" fmla="*/ 2316050 w 12771969"/>
              <a:gd name="connsiteY4" fmla="*/ 0 h 12923262"/>
              <a:gd name="connsiteX0" fmla="*/ 2194287 w 12650206"/>
              <a:gd name="connsiteY0" fmla="*/ 0 h 12923262"/>
              <a:gd name="connsiteX1" fmla="*/ 12650206 w 12650206"/>
              <a:gd name="connsiteY1" fmla="*/ 2383433 h 12923262"/>
              <a:gd name="connsiteX2" fmla="*/ 12650206 w 12650206"/>
              <a:gd name="connsiteY2" fmla="*/ 12923262 h 12923262"/>
              <a:gd name="connsiteX3" fmla="*/ 0 w 12650206"/>
              <a:gd name="connsiteY3" fmla="*/ 10000935 h 12923262"/>
              <a:gd name="connsiteX4" fmla="*/ 2194287 w 12650206"/>
              <a:gd name="connsiteY4" fmla="*/ 0 h 12923262"/>
              <a:gd name="connsiteX0" fmla="*/ 2216392 w 12650206"/>
              <a:gd name="connsiteY0" fmla="*/ 0 h 12887529"/>
              <a:gd name="connsiteX1" fmla="*/ 12650206 w 12650206"/>
              <a:gd name="connsiteY1" fmla="*/ 2347700 h 12887529"/>
              <a:gd name="connsiteX2" fmla="*/ 12650206 w 12650206"/>
              <a:gd name="connsiteY2" fmla="*/ 12887529 h 12887529"/>
              <a:gd name="connsiteX3" fmla="*/ 0 w 12650206"/>
              <a:gd name="connsiteY3" fmla="*/ 9965202 h 12887529"/>
              <a:gd name="connsiteX4" fmla="*/ 2216392 w 12650206"/>
              <a:gd name="connsiteY4" fmla="*/ 0 h 12887529"/>
              <a:gd name="connsiteX0" fmla="*/ 2216392 w 12650206"/>
              <a:gd name="connsiteY0" fmla="*/ 0 h 12887529"/>
              <a:gd name="connsiteX1" fmla="*/ 12594758 w 12650206"/>
              <a:gd name="connsiteY1" fmla="*/ 2457016 h 12887529"/>
              <a:gd name="connsiteX2" fmla="*/ 12650206 w 12650206"/>
              <a:gd name="connsiteY2" fmla="*/ 12887529 h 12887529"/>
              <a:gd name="connsiteX3" fmla="*/ 0 w 12650206"/>
              <a:gd name="connsiteY3" fmla="*/ 9965202 h 12887529"/>
              <a:gd name="connsiteX4" fmla="*/ 2216392 w 12650206"/>
              <a:gd name="connsiteY4" fmla="*/ 0 h 12887529"/>
              <a:gd name="connsiteX0" fmla="*/ 2209723 w 12650206"/>
              <a:gd name="connsiteY0" fmla="*/ 0 h 12858520"/>
              <a:gd name="connsiteX1" fmla="*/ 12594758 w 12650206"/>
              <a:gd name="connsiteY1" fmla="*/ 2428007 h 12858520"/>
              <a:gd name="connsiteX2" fmla="*/ 12650206 w 12650206"/>
              <a:gd name="connsiteY2" fmla="*/ 12858520 h 12858520"/>
              <a:gd name="connsiteX3" fmla="*/ 0 w 12650206"/>
              <a:gd name="connsiteY3" fmla="*/ 9936193 h 12858520"/>
              <a:gd name="connsiteX4" fmla="*/ 2209723 w 12650206"/>
              <a:gd name="connsiteY4" fmla="*/ 0 h 12858520"/>
              <a:gd name="connsiteX0" fmla="*/ 2087961 w 12528444"/>
              <a:gd name="connsiteY0" fmla="*/ 0 h 12858520"/>
              <a:gd name="connsiteX1" fmla="*/ 12472996 w 12528444"/>
              <a:gd name="connsiteY1" fmla="*/ 2428007 h 12858520"/>
              <a:gd name="connsiteX2" fmla="*/ 12528444 w 12528444"/>
              <a:gd name="connsiteY2" fmla="*/ 12858520 h 12858520"/>
              <a:gd name="connsiteX3" fmla="*/ 0 w 12528444"/>
              <a:gd name="connsiteY3" fmla="*/ 9934077 h 12858520"/>
              <a:gd name="connsiteX4" fmla="*/ 2087961 w 12528444"/>
              <a:gd name="connsiteY4" fmla="*/ 0 h 1285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8444" h="12858520">
                <a:moveTo>
                  <a:pt x="2087961" y="0"/>
                </a:moveTo>
                <a:lnTo>
                  <a:pt x="12472996" y="2428007"/>
                </a:lnTo>
                <a:lnTo>
                  <a:pt x="12528444" y="12858520"/>
                </a:lnTo>
                <a:lnTo>
                  <a:pt x="0" y="9934077"/>
                </a:lnTo>
                <a:lnTo>
                  <a:pt x="2087961" y="0"/>
                </a:lnTo>
                <a:close/>
              </a:path>
            </a:pathLst>
          </a:cu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6163" r="32633"/>
          <a:stretch/>
        </p:blipFill>
        <p:spPr>
          <a:xfrm>
            <a:off x="7099289" y="0"/>
            <a:ext cx="11188711" cy="103251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-782927">
            <a:off x="11886728" y="-314528"/>
            <a:ext cx="823622" cy="10840866"/>
          </a:xfrm>
          <a:custGeom>
            <a:avLst/>
            <a:gdLst>
              <a:gd name="connsiteX0" fmla="*/ 0 w 549542"/>
              <a:gd name="connsiteY0" fmla="*/ 0 h 11861169"/>
              <a:gd name="connsiteX1" fmla="*/ 549542 w 549542"/>
              <a:gd name="connsiteY1" fmla="*/ 0 h 11861169"/>
              <a:gd name="connsiteX2" fmla="*/ 549542 w 549542"/>
              <a:gd name="connsiteY2" fmla="*/ 11861169 h 11861169"/>
              <a:gd name="connsiteX3" fmla="*/ 0 w 549542"/>
              <a:gd name="connsiteY3" fmla="*/ 11861169 h 11861169"/>
              <a:gd name="connsiteX4" fmla="*/ 0 w 549542"/>
              <a:gd name="connsiteY4" fmla="*/ 0 h 11861169"/>
              <a:gd name="connsiteX0" fmla="*/ 0 w 594396"/>
              <a:gd name="connsiteY0" fmla="*/ 0 h 11861169"/>
              <a:gd name="connsiteX1" fmla="*/ 594396 w 594396"/>
              <a:gd name="connsiteY1" fmla="*/ 886457 h 11861169"/>
              <a:gd name="connsiteX2" fmla="*/ 549542 w 594396"/>
              <a:gd name="connsiteY2" fmla="*/ 11861169 h 11861169"/>
              <a:gd name="connsiteX3" fmla="*/ 0 w 594396"/>
              <a:gd name="connsiteY3" fmla="*/ 11861169 h 11861169"/>
              <a:gd name="connsiteX4" fmla="*/ 0 w 594396"/>
              <a:gd name="connsiteY4" fmla="*/ 0 h 11861169"/>
              <a:gd name="connsiteX0" fmla="*/ 42688 w 594396"/>
              <a:gd name="connsiteY0" fmla="*/ 0 h 11100366"/>
              <a:gd name="connsiteX1" fmla="*/ 594396 w 594396"/>
              <a:gd name="connsiteY1" fmla="*/ 125654 h 11100366"/>
              <a:gd name="connsiteX2" fmla="*/ 549542 w 594396"/>
              <a:gd name="connsiteY2" fmla="*/ 11100366 h 11100366"/>
              <a:gd name="connsiteX3" fmla="*/ 0 w 594396"/>
              <a:gd name="connsiteY3" fmla="*/ 11100366 h 11100366"/>
              <a:gd name="connsiteX4" fmla="*/ 42688 w 594396"/>
              <a:gd name="connsiteY4" fmla="*/ 0 h 11100366"/>
              <a:gd name="connsiteX0" fmla="*/ 42688 w 594396"/>
              <a:gd name="connsiteY0" fmla="*/ 0 h 11100366"/>
              <a:gd name="connsiteX1" fmla="*/ 594396 w 594396"/>
              <a:gd name="connsiteY1" fmla="*/ 125654 h 11100366"/>
              <a:gd name="connsiteX2" fmla="*/ 513352 w 594396"/>
              <a:gd name="connsiteY2" fmla="*/ 10716523 h 11100366"/>
              <a:gd name="connsiteX3" fmla="*/ 0 w 594396"/>
              <a:gd name="connsiteY3" fmla="*/ 11100366 h 11100366"/>
              <a:gd name="connsiteX4" fmla="*/ 42688 w 594396"/>
              <a:gd name="connsiteY4" fmla="*/ 0 h 11100366"/>
              <a:gd name="connsiteX0" fmla="*/ 0 w 551708"/>
              <a:gd name="connsiteY0" fmla="*/ 0 h 10716523"/>
              <a:gd name="connsiteX1" fmla="*/ 551708 w 551708"/>
              <a:gd name="connsiteY1" fmla="*/ 125654 h 10716523"/>
              <a:gd name="connsiteX2" fmla="*/ 470664 w 551708"/>
              <a:gd name="connsiteY2" fmla="*/ 10716523 h 10716523"/>
              <a:gd name="connsiteX3" fmla="*/ 1153 w 551708"/>
              <a:gd name="connsiteY3" fmla="*/ 10641208 h 10716523"/>
              <a:gd name="connsiteX4" fmla="*/ 0 w 551708"/>
              <a:gd name="connsiteY4" fmla="*/ 0 h 10716523"/>
              <a:gd name="connsiteX0" fmla="*/ 0 w 535787"/>
              <a:gd name="connsiteY0" fmla="*/ 0 h 10716523"/>
              <a:gd name="connsiteX1" fmla="*/ 535787 w 535787"/>
              <a:gd name="connsiteY1" fmla="*/ 290272 h 10716523"/>
              <a:gd name="connsiteX2" fmla="*/ 470664 w 535787"/>
              <a:gd name="connsiteY2" fmla="*/ 10716523 h 10716523"/>
              <a:gd name="connsiteX3" fmla="*/ 1153 w 535787"/>
              <a:gd name="connsiteY3" fmla="*/ 10641208 h 10716523"/>
              <a:gd name="connsiteX4" fmla="*/ 0 w 535787"/>
              <a:gd name="connsiteY4" fmla="*/ 0 h 10716523"/>
              <a:gd name="connsiteX0" fmla="*/ 0 w 537206"/>
              <a:gd name="connsiteY0" fmla="*/ 0 h 10646113"/>
              <a:gd name="connsiteX1" fmla="*/ 537206 w 537206"/>
              <a:gd name="connsiteY1" fmla="*/ 219862 h 10646113"/>
              <a:gd name="connsiteX2" fmla="*/ 472083 w 537206"/>
              <a:gd name="connsiteY2" fmla="*/ 10646113 h 10646113"/>
              <a:gd name="connsiteX3" fmla="*/ 2572 w 537206"/>
              <a:gd name="connsiteY3" fmla="*/ 10570798 h 10646113"/>
              <a:gd name="connsiteX4" fmla="*/ 0 w 537206"/>
              <a:gd name="connsiteY4" fmla="*/ 0 h 1064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06" h="10646113">
                <a:moveTo>
                  <a:pt x="0" y="0"/>
                </a:moveTo>
                <a:lnTo>
                  <a:pt x="537206" y="219862"/>
                </a:lnTo>
                <a:lnTo>
                  <a:pt x="472083" y="10646113"/>
                </a:lnTo>
                <a:lnTo>
                  <a:pt x="2572" y="10570798"/>
                </a:lnTo>
                <a:cubicBezTo>
                  <a:pt x="2188" y="7023729"/>
                  <a:pt x="384" y="3547069"/>
                  <a:pt x="0" y="0"/>
                </a:cubicBezTo>
                <a:close/>
              </a:path>
            </a:pathLst>
          </a:custGeom>
          <a:solidFill>
            <a:srgbClr val="D9D9D9"/>
          </a:solidFill>
        </p:spPr>
      </p:sp>
      <p:sp>
        <p:nvSpPr>
          <p:cNvPr id="5" name="TextBox 5"/>
          <p:cNvSpPr txBox="1"/>
          <p:nvPr/>
        </p:nvSpPr>
        <p:spPr>
          <a:xfrm>
            <a:off x="609600" y="1409700"/>
            <a:ext cx="10123341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550"/>
              </a:lnSpc>
            </a:pPr>
            <a:r>
              <a:rPr lang="ru-RU" sz="10500" spc="262" dirty="0">
                <a:solidFill>
                  <a:schemeClr val="tx2">
                    <a:lumMod val="60000"/>
                    <a:lumOff val="40000"/>
                  </a:schemeClr>
                </a:solidFill>
                <a:latin typeface="Clear Sans Regular Bold Italics"/>
              </a:rPr>
              <a:t>ИГРА</a:t>
            </a:r>
            <a:r>
              <a:rPr lang="en-US" sz="10500" spc="262" dirty="0">
                <a:solidFill>
                  <a:schemeClr val="tx2">
                    <a:lumMod val="60000"/>
                    <a:lumOff val="40000"/>
                  </a:schemeClr>
                </a:solidFill>
                <a:latin typeface="Clear Sans Regular Bold Italics"/>
              </a:rPr>
              <a:t>: </a:t>
            </a:r>
            <a:r>
              <a:rPr lang="en-US" sz="10500" spc="262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lear Sans Regular Bold Italics"/>
              </a:rPr>
              <a:t>SShooter</a:t>
            </a:r>
            <a:endParaRPr lang="en-US" sz="10500" spc="262" dirty="0">
              <a:solidFill>
                <a:schemeClr val="tx2">
                  <a:lumMod val="60000"/>
                  <a:lumOff val="40000"/>
                </a:schemeClr>
              </a:solidFill>
              <a:latin typeface="Clear Sans Regular Bold Italics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302714" y="1028700"/>
            <a:ext cx="2668590" cy="294465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09600" y="4838699"/>
            <a:ext cx="10668000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0"/>
              </a:lnSpc>
            </a:pPr>
            <a:r>
              <a:rPr lang="en-US" sz="3700" spc="92" dirty="0">
                <a:solidFill>
                  <a:schemeClr val="tx1">
                    <a:lumMod val="75000"/>
                    <a:lumOff val="25000"/>
                  </a:schemeClr>
                </a:solidFill>
                <a:latin typeface="Clear Sans Regular"/>
              </a:rPr>
              <a:t>НАПРАВЛЕНИЕ: </a:t>
            </a:r>
            <a:r>
              <a:rPr lang="ru-RU" sz="3700" spc="92" dirty="0">
                <a:solidFill>
                  <a:schemeClr val="tx2">
                    <a:lumMod val="60000"/>
                    <a:lumOff val="40000"/>
                  </a:schemeClr>
                </a:solidFill>
                <a:latin typeface="Clear Sans Regular"/>
              </a:rPr>
              <a:t>ПРОГРАММИРОВАНИЕ НА </a:t>
            </a:r>
            <a:r>
              <a:rPr lang="en-US" sz="3700" spc="92" dirty="0">
                <a:solidFill>
                  <a:schemeClr val="tx2">
                    <a:lumMod val="60000"/>
                    <a:lumOff val="40000"/>
                  </a:schemeClr>
                </a:solidFill>
                <a:latin typeface="Clear Sans Regular"/>
              </a:rPr>
              <a:t>PYTHON: </a:t>
            </a:r>
            <a:r>
              <a:rPr lang="ru-RU" sz="3700" spc="92" dirty="0">
                <a:solidFill>
                  <a:schemeClr val="tx2">
                    <a:lumMod val="60000"/>
                    <a:lumOff val="40000"/>
                  </a:schemeClr>
                </a:solidFill>
                <a:latin typeface="Clear Sans Regular"/>
              </a:rPr>
              <a:t>БАЗА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9601" y="8027692"/>
            <a:ext cx="9841426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84"/>
              </a:lnSpc>
            </a:pPr>
            <a:r>
              <a:rPr lang="ru-RU" sz="3622" spc="90" dirty="0">
                <a:solidFill>
                  <a:srgbClr val="3488CC"/>
                </a:solidFill>
                <a:latin typeface="Clear Sans Regular Italics"/>
              </a:rPr>
              <a:t>ВЫПОЛНИЛ:</a:t>
            </a:r>
            <a:r>
              <a:rPr lang="en-US" sz="3622" spc="90" dirty="0">
                <a:solidFill>
                  <a:srgbClr val="3488CC"/>
                </a:solidFill>
                <a:latin typeface="Clear Sans Regular Italics"/>
              </a:rPr>
              <a:t> </a:t>
            </a:r>
            <a:r>
              <a:rPr lang="ru-RU" sz="3622" spc="90" dirty="0">
                <a:solidFill>
                  <a:srgbClr val="3488CC"/>
                </a:solidFill>
                <a:latin typeface="Clear Sans Regular Italics"/>
              </a:rPr>
              <a:t>КРАЕВ КОНСТАНТИН ВАСИЛЬЕВИЧ</a:t>
            </a:r>
          </a:p>
          <a:p>
            <a:pPr>
              <a:lnSpc>
                <a:spcPts val="3984"/>
              </a:lnSpc>
            </a:pPr>
            <a:r>
              <a:rPr lang="ru-RU" sz="3622" spc="90" dirty="0">
                <a:solidFill>
                  <a:srgbClr val="3488CC"/>
                </a:solidFill>
                <a:latin typeface="Clear Sans Regular Italics"/>
              </a:rPr>
              <a:t>НАСТАВНИК: СКОТНИКОВ АЛЕКСАНДР ЕВГЕНИЕВИЧ</a:t>
            </a:r>
            <a:endParaRPr lang="en-US" sz="3622" spc="90" dirty="0">
              <a:solidFill>
                <a:srgbClr val="3488CC"/>
              </a:solidFill>
              <a:latin typeface="Clear Sans Regular Itali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88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483943"/>
            <a:ext cx="16744895" cy="94401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1188456" y="549077"/>
            <a:ext cx="12467604" cy="3194508"/>
            <a:chOff x="0" y="-92075"/>
            <a:chExt cx="16316762" cy="5170026"/>
          </a:xfrm>
        </p:grpSpPr>
        <p:sp>
          <p:nvSpPr>
            <p:cNvPr id="4" name="TextBox 4"/>
            <p:cNvSpPr txBox="1"/>
            <p:nvPr/>
          </p:nvSpPr>
          <p:spPr>
            <a:xfrm>
              <a:off x="0" y="-92075"/>
              <a:ext cx="16316762" cy="1325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spc="250" dirty="0">
                  <a:solidFill>
                    <a:srgbClr val="1C2529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ПРОБЛЕМА: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42135"/>
              <a:ext cx="16316762" cy="373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00"/>
                </a:lnSpc>
              </a:pPr>
              <a:r>
                <a:rPr lang="ru-RU" sz="36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Иногда у человека появляется свободное время</a:t>
              </a:r>
              <a:r>
                <a:rPr lang="en-US" sz="36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, </a:t>
              </a:r>
              <a:r>
                <a:rPr lang="ru-RU" sz="36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которое он хотел бы провести с удовольствием</a:t>
              </a:r>
              <a:r>
                <a:rPr lang="en-US" sz="36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 </a:t>
              </a:r>
              <a:endParaRPr lang="ru-RU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endParaRPr>
            </a:p>
            <a:p>
              <a:pPr algn="just">
                <a:lnSpc>
                  <a:spcPts val="4500"/>
                </a:lnSpc>
              </a:pPr>
              <a:endParaRPr lang="en-US" sz="3000" spc="30" dirty="0">
                <a:solidFill>
                  <a:srgbClr val="737373"/>
                </a:solidFill>
                <a:latin typeface="Arimo Bold Italics"/>
              </a:endParaRPr>
            </a:p>
            <a:p>
              <a:pPr algn="just">
                <a:lnSpc>
                  <a:spcPts val="4500"/>
                </a:lnSpc>
              </a:pPr>
              <a:endParaRPr lang="en-US" sz="3000" spc="30" dirty="0">
                <a:solidFill>
                  <a:srgbClr val="737373"/>
                </a:solidFill>
                <a:latin typeface="Arimo Bold Itali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9199" y="4914900"/>
            <a:ext cx="16040101" cy="3181882"/>
            <a:chOff x="0" y="64193"/>
            <a:chExt cx="16316762" cy="4654832"/>
          </a:xfrm>
        </p:grpSpPr>
        <p:sp>
          <p:nvSpPr>
            <p:cNvPr id="7" name="TextBox 7"/>
            <p:cNvSpPr txBox="1"/>
            <p:nvPr/>
          </p:nvSpPr>
          <p:spPr>
            <a:xfrm>
              <a:off x="0" y="64193"/>
              <a:ext cx="16316762" cy="1198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spc="250" dirty="0">
                  <a:solidFill>
                    <a:srgbClr val="1C2529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ЦЕЛЕВАЯ АУДИТОРИЯ: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42137"/>
              <a:ext cx="16316762" cy="3376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00"/>
                </a:lnSpc>
              </a:pPr>
              <a:r>
                <a:rPr lang="ru-RU" sz="30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Люди</a:t>
              </a:r>
              <a:r>
                <a:rPr lang="en-US" sz="30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, </a:t>
              </a:r>
              <a:r>
                <a:rPr lang="ru-RU" sz="30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которые могут пользоваться компьютером или ноутбуком</a:t>
              </a:r>
            </a:p>
            <a:p>
              <a:pPr algn="just">
                <a:lnSpc>
                  <a:spcPts val="4500"/>
                </a:lnSpc>
              </a:pPr>
              <a:r>
                <a:rPr lang="ru-RU" sz="30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Люди</a:t>
              </a:r>
              <a:r>
                <a:rPr lang="en-US" sz="30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, </a:t>
              </a:r>
              <a:r>
                <a:rPr lang="ru-RU" sz="30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которые любят хорроры</a:t>
              </a:r>
              <a:endParaRPr lang="en-US" sz="3000" spc="30" dirty="0">
                <a:solidFill>
                  <a:schemeClr val="tx2">
                    <a:lumMod val="60000"/>
                    <a:lumOff val="40000"/>
                  </a:schemeClr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endParaRPr>
            </a:p>
            <a:p>
              <a:pPr algn="just">
                <a:lnSpc>
                  <a:spcPts val="4500"/>
                </a:lnSpc>
              </a:pPr>
              <a:endParaRPr lang="en-US" sz="3000" spc="30" dirty="0">
                <a:solidFill>
                  <a:srgbClr val="737373"/>
                </a:solidFill>
                <a:latin typeface="Clear Sans Regular Bold Italics"/>
              </a:endParaRPr>
            </a:p>
            <a:p>
              <a:pPr algn="just">
                <a:lnSpc>
                  <a:spcPts val="4500"/>
                </a:lnSpc>
              </a:pPr>
              <a:endParaRPr lang="en-US" sz="3000" spc="30" dirty="0">
                <a:solidFill>
                  <a:srgbClr val="737373"/>
                </a:solidFill>
                <a:latin typeface="Clear Sans Regular Bold Italics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158715" y="549077"/>
            <a:ext cx="3100585" cy="33117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88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72593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158715" y="1831794"/>
            <a:ext cx="3100585" cy="331170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057400" y="2095500"/>
            <a:ext cx="11506200" cy="2851998"/>
            <a:chOff x="0" y="-98425"/>
            <a:chExt cx="12595672" cy="3802662"/>
          </a:xfrm>
        </p:grpSpPr>
        <p:sp>
          <p:nvSpPr>
            <p:cNvPr id="5" name="TextBox 5"/>
            <p:cNvSpPr txBox="1"/>
            <p:nvPr/>
          </p:nvSpPr>
          <p:spPr>
            <a:xfrm>
              <a:off x="0" y="1463710"/>
              <a:ext cx="12589511" cy="2240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00"/>
                </a:lnSpc>
              </a:pPr>
              <a:r>
                <a:rPr lang="ru-RU" sz="32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Человек сможет прекрасно провести свое время за починкой компьютеров</a:t>
              </a:r>
              <a:r>
                <a:rPr lang="en-US" sz="32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, </a:t>
              </a:r>
              <a:r>
                <a:rPr lang="ru-RU" sz="3200" spc="30" dirty="0">
                  <a:solidFill>
                    <a:srgbClr val="737373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а симуляция ночных ужасов не даст ему заскучать.</a:t>
              </a:r>
              <a:endParaRPr lang="en-US" sz="3200" spc="30" dirty="0">
                <a:solidFill>
                  <a:schemeClr val="tx2">
                    <a:lumMod val="60000"/>
                    <a:lumOff val="40000"/>
                  </a:schemeClr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8425"/>
              <a:ext cx="12595672" cy="1120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5000" spc="250" dirty="0">
                  <a:solidFill>
                    <a:srgbClr val="1C2529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АКТУАЛЬНОСТЬ ПРОЕКТА: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834" y="495300"/>
            <a:ext cx="18309771" cy="4783586"/>
          </a:xfrm>
          <a:prstGeom prst="rect">
            <a:avLst/>
          </a:prstGeom>
          <a:solidFill>
            <a:srgbClr val="3488CC"/>
          </a:solidFill>
        </p:spPr>
      </p:sp>
      <p:sp>
        <p:nvSpPr>
          <p:cNvPr id="3" name="AutoShape 3"/>
          <p:cNvSpPr/>
          <p:nvPr/>
        </p:nvSpPr>
        <p:spPr>
          <a:xfrm>
            <a:off x="0" y="5524378"/>
            <a:ext cx="18288000" cy="4419722"/>
          </a:xfrm>
          <a:prstGeom prst="rect">
            <a:avLst/>
          </a:prstGeom>
          <a:solidFill>
            <a:srgbClr val="3488CC"/>
          </a:solidFill>
        </p:spPr>
      </p:sp>
      <p:grpSp>
        <p:nvGrpSpPr>
          <p:cNvPr id="4" name="Group 4"/>
          <p:cNvGrpSpPr/>
          <p:nvPr/>
        </p:nvGrpSpPr>
        <p:grpSpPr>
          <a:xfrm>
            <a:off x="838200" y="6147529"/>
            <a:ext cx="17108410" cy="2178411"/>
            <a:chOff x="-4709965" y="-98425"/>
            <a:chExt cx="18091303" cy="2922200"/>
          </a:xfrm>
        </p:grpSpPr>
        <p:sp>
          <p:nvSpPr>
            <p:cNvPr id="5" name="TextBox 5"/>
            <p:cNvSpPr txBox="1"/>
            <p:nvPr/>
          </p:nvSpPr>
          <p:spPr>
            <a:xfrm>
              <a:off x="-4709965" y="-98425"/>
              <a:ext cx="18056175" cy="11067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spc="250" dirty="0">
                  <a:solidFill>
                    <a:srgbClr val="FFFFFF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ФУНКЦИОНАЛ ПРОДУКТА: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4709965" y="1351661"/>
              <a:ext cx="18091303" cy="14721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4500"/>
                </a:lnSpc>
              </a:pPr>
              <a:r>
                <a:rPr lang="ru-RU" sz="3000" spc="30" dirty="0">
                  <a:solidFill>
                    <a:srgbClr val="FFFFFF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Базовая версия продукта подразумевает возможность управлять своими деньгами</a:t>
              </a:r>
              <a:r>
                <a:rPr lang="en-US" sz="3000" spc="30" dirty="0">
                  <a:solidFill>
                    <a:srgbClr val="FFFFFF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, </a:t>
              </a:r>
              <a:r>
                <a:rPr lang="ru-RU" sz="3000" spc="30" dirty="0">
                  <a:solidFill>
                    <a:srgbClr val="FFFFFF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следить за собой</a:t>
              </a:r>
              <a:r>
                <a:rPr lang="en-US" sz="3000" spc="30" dirty="0">
                  <a:solidFill>
                    <a:srgbClr val="FFFFFF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, </a:t>
              </a:r>
              <a:r>
                <a:rPr lang="ru-RU" sz="3000" spc="30" dirty="0">
                  <a:solidFill>
                    <a:srgbClr val="FFFFFF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а также проводить ремонт девайсов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38200" y="847396"/>
            <a:ext cx="17678400" cy="2327677"/>
            <a:chOff x="0" y="-98425"/>
            <a:chExt cx="12745210" cy="2756809"/>
          </a:xfrm>
        </p:grpSpPr>
        <p:sp>
          <p:nvSpPr>
            <p:cNvPr id="8" name="TextBox 8"/>
            <p:cNvSpPr txBox="1"/>
            <p:nvPr/>
          </p:nvSpPr>
          <p:spPr>
            <a:xfrm>
              <a:off x="0" y="-98425"/>
              <a:ext cx="12745210" cy="970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spc="250" dirty="0">
                  <a:solidFill>
                    <a:srgbClr val="FFFFFF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ЦЕЛЬ ПРО</a:t>
              </a:r>
              <a:r>
                <a:rPr lang="ru-RU" sz="5000" spc="250" dirty="0">
                  <a:solidFill>
                    <a:srgbClr val="FFFFFF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Е</a:t>
              </a:r>
              <a:r>
                <a:rPr lang="en-US" sz="5000" spc="250" dirty="0">
                  <a:solidFill>
                    <a:srgbClr val="FFFFFF"/>
                  </a:solidFill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КТА: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51661"/>
              <a:ext cx="12334277" cy="13067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4500"/>
                </a:lnSpc>
              </a:pPr>
              <a:r>
                <a:rPr lang="ru-RU" sz="3200" b="0" i="0" dirty="0">
                  <a:solidFill>
                    <a:schemeClr val="bg1"/>
                  </a:solidFill>
                  <a:effectLst/>
                  <a:latin typeface="Arimo Bold Italics" panose="020B0604020202020204" charset="0"/>
                  <a:ea typeface="Arimo Bold Italics" panose="020B0604020202020204" charset="0"/>
                  <a:cs typeface="Arimo Bold Italics" panose="020B0604020202020204" charset="0"/>
                </a:rPr>
                <a:t>Создать симулятор компьютерного мастера в жанре хоррор и экономической стратеги </a:t>
              </a:r>
              <a:endParaRPr lang="en-US" sz="3000" spc="30" dirty="0">
                <a:solidFill>
                  <a:schemeClr val="bg1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8035123" cy="4152900"/>
          </a:xfrm>
          <a:prstGeom prst="rect">
            <a:avLst/>
          </a:prstGeom>
          <a:solidFill>
            <a:srgbClr val="3488CC"/>
          </a:solidFill>
        </p:spPr>
      </p:sp>
      <p:sp>
        <p:nvSpPr>
          <p:cNvPr id="3" name="TextBox 3"/>
          <p:cNvSpPr txBox="1"/>
          <p:nvPr/>
        </p:nvSpPr>
        <p:spPr>
          <a:xfrm>
            <a:off x="1627440" y="986314"/>
            <a:ext cx="6899596" cy="200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7"/>
              </a:lnSpc>
            </a:pPr>
            <a:r>
              <a:rPr lang="en-US" sz="6075" spc="303" dirty="0">
                <a:solidFill>
                  <a:srgbClr val="FFFFFF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ТЕХНИЧЕСКАЯ ЧАСТЬ: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598971"/>
            <a:ext cx="749833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28700" y="4686192"/>
            <a:ext cx="12077700" cy="3412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ru-RU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Для написания кода потребовался </a:t>
            </a:r>
            <a:r>
              <a:rPr lang="en-US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Python 3.10 </a:t>
            </a:r>
            <a:r>
              <a:rPr lang="ru-RU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с удобным интерпретатором </a:t>
            </a:r>
            <a:r>
              <a:rPr lang="en-US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PyCharm. </a:t>
            </a:r>
            <a:r>
              <a:rPr lang="ru-RU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Иконки интерфейса</a:t>
            </a:r>
            <a:r>
              <a:rPr lang="en-US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, </a:t>
            </a:r>
            <a:r>
              <a:rPr lang="ru-RU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звуки</a:t>
            </a:r>
            <a:r>
              <a:rPr lang="en-US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, </a:t>
            </a:r>
            <a:r>
              <a:rPr lang="ru-RU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музыка были найдены в Интернете</a:t>
            </a:r>
            <a:r>
              <a:rPr lang="en-US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. </a:t>
            </a:r>
            <a:r>
              <a:rPr lang="ru-RU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После этого</a:t>
            </a:r>
            <a:r>
              <a:rPr lang="en-US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, </a:t>
            </a:r>
            <a:r>
              <a:rPr lang="ru-RU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игра была скомпилирована модулем </a:t>
            </a:r>
            <a:r>
              <a:rPr lang="en-US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Python </a:t>
            </a:r>
            <a:r>
              <a:rPr lang="en-US" sz="3600" spc="30" dirty="0" err="1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pyinstaller</a:t>
            </a:r>
            <a:r>
              <a:rPr lang="en-US" sz="3600" spc="30" dirty="0">
                <a:solidFill>
                  <a:srgbClr val="737373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.</a:t>
            </a:r>
            <a:endParaRPr lang="en-US" sz="3600" spc="30" dirty="0">
              <a:solidFill>
                <a:schemeClr val="tx2">
                  <a:lumMod val="60000"/>
                  <a:lumOff val="40000"/>
                </a:schemeClr>
              </a:solidFill>
              <a:latin typeface="Arimo Bold Italics" panose="020B0604020202020204" charset="0"/>
              <a:ea typeface="Arimo Bold Italics" panose="020B0604020202020204" charset="0"/>
              <a:cs typeface="Arimo Bold Italics" panose="020B0604020202020204" charset="0"/>
            </a:endParaRPr>
          </a:p>
          <a:p>
            <a:pPr marL="0" lvl="0" indent="0">
              <a:lnSpc>
                <a:spcPts val="4500"/>
              </a:lnSpc>
            </a:pPr>
            <a:endParaRPr lang="en-US" sz="3000" spc="30" dirty="0">
              <a:solidFill>
                <a:srgbClr val="737373"/>
              </a:solidFill>
              <a:latin typeface="Clear Sans Regular Italics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50506" y="371067"/>
            <a:ext cx="3100585" cy="33117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628038">
            <a:off x="13183067" y="-453437"/>
            <a:ext cx="2318555" cy="11122751"/>
          </a:xfrm>
          <a:custGeom>
            <a:avLst/>
            <a:gdLst>
              <a:gd name="connsiteX0" fmla="*/ 0 w 2729333"/>
              <a:gd name="connsiteY0" fmla="*/ 0 h 11122751"/>
              <a:gd name="connsiteX1" fmla="*/ 2729333 w 2729333"/>
              <a:gd name="connsiteY1" fmla="*/ 0 h 11122751"/>
              <a:gd name="connsiteX2" fmla="*/ 2729333 w 2729333"/>
              <a:gd name="connsiteY2" fmla="*/ 11122751 h 11122751"/>
              <a:gd name="connsiteX3" fmla="*/ 0 w 2729333"/>
              <a:gd name="connsiteY3" fmla="*/ 11122751 h 11122751"/>
              <a:gd name="connsiteX4" fmla="*/ 0 w 2729333"/>
              <a:gd name="connsiteY4" fmla="*/ 0 h 11122751"/>
              <a:gd name="connsiteX0" fmla="*/ 39728 w 2729333"/>
              <a:gd name="connsiteY0" fmla="*/ 550584 h 11122751"/>
              <a:gd name="connsiteX1" fmla="*/ 2729333 w 2729333"/>
              <a:gd name="connsiteY1" fmla="*/ 0 h 11122751"/>
              <a:gd name="connsiteX2" fmla="*/ 2729333 w 2729333"/>
              <a:gd name="connsiteY2" fmla="*/ 11122751 h 11122751"/>
              <a:gd name="connsiteX3" fmla="*/ 0 w 2729333"/>
              <a:gd name="connsiteY3" fmla="*/ 11122751 h 11122751"/>
              <a:gd name="connsiteX4" fmla="*/ 39728 w 2729333"/>
              <a:gd name="connsiteY4" fmla="*/ 550584 h 11122751"/>
              <a:gd name="connsiteX0" fmla="*/ 39728 w 2729333"/>
              <a:gd name="connsiteY0" fmla="*/ 550584 h 11122751"/>
              <a:gd name="connsiteX1" fmla="*/ 2729333 w 2729333"/>
              <a:gd name="connsiteY1" fmla="*/ 0 h 11122751"/>
              <a:gd name="connsiteX2" fmla="*/ 2665170 w 2729333"/>
              <a:gd name="connsiteY2" fmla="*/ 10607677 h 11122751"/>
              <a:gd name="connsiteX3" fmla="*/ 0 w 2729333"/>
              <a:gd name="connsiteY3" fmla="*/ 11122751 h 11122751"/>
              <a:gd name="connsiteX4" fmla="*/ 39728 w 2729333"/>
              <a:gd name="connsiteY4" fmla="*/ 550584 h 1112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333" h="11122751">
                <a:moveTo>
                  <a:pt x="39728" y="550584"/>
                </a:moveTo>
                <a:lnTo>
                  <a:pt x="2729333" y="0"/>
                </a:lnTo>
                <a:lnTo>
                  <a:pt x="2665170" y="10607677"/>
                </a:lnTo>
                <a:lnTo>
                  <a:pt x="0" y="11122751"/>
                </a:lnTo>
                <a:lnTo>
                  <a:pt x="39728" y="550584"/>
                </a:lnTo>
                <a:close/>
              </a:path>
            </a:pathLst>
          </a:custGeom>
          <a:solidFill>
            <a:srgbClr val="3488CC"/>
          </a:solidFill>
        </p:spPr>
      </p:sp>
      <p:sp>
        <p:nvSpPr>
          <p:cNvPr id="3" name="TextBox 3"/>
          <p:cNvSpPr txBox="1"/>
          <p:nvPr/>
        </p:nvSpPr>
        <p:spPr>
          <a:xfrm>
            <a:off x="1025434" y="266700"/>
            <a:ext cx="11395166" cy="771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 spc="250" dirty="0">
                <a:solidFill>
                  <a:srgbClr val="1C2529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ЭТАПЫ РЕАЛИЗАЦИИ ПРОЕКТА: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1965" y="952500"/>
            <a:ext cx="10855235" cy="6722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just">
              <a:lnSpc>
                <a:spcPts val="4800"/>
              </a:lnSpc>
              <a:buFontTx/>
              <a:buAutoNum type="arabicPeriod"/>
            </a:pPr>
            <a:r>
              <a:rPr lang="ru-RU" sz="3600" spc="30" dirty="0">
                <a:solidFill>
                  <a:srgbClr val="737373"/>
                </a:solidFill>
                <a:latin typeface="Arimo Italics"/>
              </a:rPr>
              <a:t>Зародилась идея о создании простой хоррор игры</a:t>
            </a:r>
          </a:p>
          <a:p>
            <a:pPr marL="742950" indent="-742950" algn="just">
              <a:lnSpc>
                <a:spcPts val="4800"/>
              </a:lnSpc>
              <a:buAutoNum type="arabicPeriod"/>
            </a:pPr>
            <a:r>
              <a:rPr lang="ru-RU" sz="3600" spc="30" dirty="0">
                <a:solidFill>
                  <a:srgbClr val="737373"/>
                </a:solidFill>
                <a:latin typeface="Arimo Italics"/>
              </a:rPr>
              <a:t>Составлен план написания основных особенностей игры</a:t>
            </a:r>
          </a:p>
          <a:p>
            <a:pPr marL="742950" indent="-742950" algn="just">
              <a:lnSpc>
                <a:spcPts val="4800"/>
              </a:lnSpc>
              <a:buAutoNum type="arabicPeriod"/>
            </a:pPr>
            <a:r>
              <a:rPr lang="ru-RU" sz="3600" spc="30" dirty="0">
                <a:solidFill>
                  <a:srgbClr val="737373"/>
                </a:solidFill>
                <a:latin typeface="Arimo Italics"/>
              </a:rPr>
              <a:t>Поиск ресурсов для игры</a:t>
            </a:r>
          </a:p>
          <a:p>
            <a:pPr marL="742950" indent="-742950" algn="just">
              <a:lnSpc>
                <a:spcPts val="4800"/>
              </a:lnSpc>
              <a:buAutoNum type="arabicPeriod"/>
            </a:pPr>
            <a:r>
              <a:rPr lang="ru-RU" sz="3600" spc="30" dirty="0">
                <a:solidFill>
                  <a:srgbClr val="737373"/>
                </a:solidFill>
                <a:latin typeface="Arimo Italics"/>
              </a:rPr>
              <a:t>Написание кода продукта</a:t>
            </a:r>
            <a:r>
              <a:rPr lang="en-US" sz="3600" spc="30" dirty="0">
                <a:solidFill>
                  <a:srgbClr val="737373"/>
                </a:solidFill>
                <a:latin typeface="Arimo Italics"/>
              </a:rPr>
              <a:t>, </a:t>
            </a:r>
            <a:r>
              <a:rPr lang="ru-RU" sz="3600" spc="30" dirty="0">
                <a:solidFill>
                  <a:srgbClr val="737373"/>
                </a:solidFill>
                <a:latin typeface="Arimo Italics"/>
              </a:rPr>
              <a:t>соблюдая его эстетичность.</a:t>
            </a:r>
          </a:p>
          <a:p>
            <a:pPr marL="742950" indent="-742950" algn="just">
              <a:lnSpc>
                <a:spcPts val="4800"/>
              </a:lnSpc>
              <a:buAutoNum type="arabicPeriod"/>
            </a:pPr>
            <a:r>
              <a:rPr lang="ru-RU" sz="3600" spc="30" dirty="0">
                <a:solidFill>
                  <a:srgbClr val="737373"/>
                </a:solidFill>
                <a:latin typeface="Arimo Italics"/>
              </a:rPr>
              <a:t>Тестирование программы на ошибки</a:t>
            </a:r>
            <a:r>
              <a:rPr lang="en-US" sz="3600" spc="30" dirty="0">
                <a:solidFill>
                  <a:srgbClr val="737373"/>
                </a:solidFill>
                <a:latin typeface="Arimo Italics"/>
              </a:rPr>
              <a:t>, </a:t>
            </a:r>
            <a:r>
              <a:rPr lang="ru-RU" sz="3600" spc="30" dirty="0">
                <a:solidFill>
                  <a:srgbClr val="737373"/>
                </a:solidFill>
                <a:latin typeface="Arimo Italics"/>
              </a:rPr>
              <a:t>недочеты</a:t>
            </a:r>
            <a:r>
              <a:rPr lang="en-US" sz="3600" spc="30" dirty="0">
                <a:solidFill>
                  <a:srgbClr val="737373"/>
                </a:solidFill>
                <a:latin typeface="Arimo Italics"/>
              </a:rPr>
              <a:t>, </a:t>
            </a:r>
            <a:r>
              <a:rPr lang="ru-RU" sz="3600" spc="30" dirty="0">
                <a:solidFill>
                  <a:srgbClr val="737373"/>
                </a:solidFill>
                <a:latin typeface="Arimo Italics"/>
              </a:rPr>
              <a:t>искажающие ее работу</a:t>
            </a:r>
            <a:r>
              <a:rPr lang="en-US" sz="3600" spc="30" dirty="0">
                <a:solidFill>
                  <a:srgbClr val="737373"/>
                </a:solidFill>
                <a:latin typeface="Arimo Italics"/>
              </a:rPr>
              <a:t>.</a:t>
            </a:r>
          </a:p>
          <a:p>
            <a:pPr marL="742950" indent="-742950" algn="just">
              <a:lnSpc>
                <a:spcPts val="4800"/>
              </a:lnSpc>
              <a:buAutoNum type="arabicPeriod"/>
            </a:pPr>
            <a:r>
              <a:rPr lang="ru-RU" sz="3600" spc="30" dirty="0">
                <a:solidFill>
                  <a:srgbClr val="737373"/>
                </a:solidFill>
                <a:latin typeface="Arimo Italics"/>
              </a:rPr>
              <a:t>Компиляция кода в </a:t>
            </a:r>
            <a:r>
              <a:rPr lang="en-US" sz="3600" spc="30" dirty="0">
                <a:solidFill>
                  <a:srgbClr val="737373"/>
                </a:solidFill>
                <a:latin typeface="Arimo Italics"/>
              </a:rPr>
              <a:t>exe </a:t>
            </a:r>
            <a:r>
              <a:rPr lang="ru-RU" sz="3600" spc="30" dirty="0">
                <a:solidFill>
                  <a:srgbClr val="737373"/>
                </a:solidFill>
                <a:latin typeface="Arimo Italics"/>
              </a:rPr>
              <a:t>файл</a:t>
            </a:r>
          </a:p>
          <a:p>
            <a:pPr marL="742950" indent="-742950" algn="just">
              <a:lnSpc>
                <a:spcPts val="4800"/>
              </a:lnSpc>
              <a:buAutoNum type="arabicPeriod"/>
            </a:pPr>
            <a:r>
              <a:rPr lang="ru-RU" sz="3600" spc="30" dirty="0">
                <a:solidFill>
                  <a:srgbClr val="737373"/>
                </a:solidFill>
                <a:latin typeface="Arimo Italics"/>
              </a:rPr>
              <a:t>Презентация проекта</a:t>
            </a:r>
            <a:endParaRPr lang="en-US" sz="3600" spc="30" dirty="0">
              <a:solidFill>
                <a:srgbClr val="737373"/>
              </a:solidFill>
              <a:latin typeface="Arimo Italics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56935" y="6975294"/>
            <a:ext cx="3100585" cy="33117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631694"/>
            <a:ext cx="15054176" cy="5303794"/>
          </a:xfrm>
          <a:prstGeom prst="rect">
            <a:avLst/>
          </a:prstGeom>
          <a:solidFill>
            <a:srgbClr val="3488CC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300631"/>
            <a:ext cx="10096500" cy="771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 spc="250" dirty="0">
                <a:solidFill>
                  <a:srgbClr val="1C2529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ПРЕИМУЩЕСТВА ПРОЕКТА: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52599" y="4686300"/>
            <a:ext cx="13263759" cy="1674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ru-RU" sz="3000" spc="30" dirty="0">
                <a:solidFill>
                  <a:srgbClr val="FFFFFF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В ходе разработки проекта удалось достичь отличного уровня атмосферности</a:t>
            </a:r>
            <a:r>
              <a:rPr lang="en-US" sz="3000" spc="30" dirty="0">
                <a:solidFill>
                  <a:srgbClr val="FFFFFF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, </a:t>
            </a:r>
            <a:r>
              <a:rPr lang="ru-RU" sz="3000" spc="30" dirty="0">
                <a:solidFill>
                  <a:srgbClr val="FFFFFF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которая хорошо погружает игрока в напряженный геймплей</a:t>
            </a:r>
            <a:r>
              <a:rPr lang="en-US" sz="3000" spc="30" dirty="0">
                <a:solidFill>
                  <a:srgbClr val="FFFFFF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, </a:t>
            </a:r>
            <a:r>
              <a:rPr lang="ru-RU" sz="3000" spc="30" dirty="0">
                <a:solidFill>
                  <a:srgbClr val="FFFFFF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не давая ему заскучать.</a:t>
            </a:r>
            <a:endParaRPr lang="en-US" sz="3000" spc="30" dirty="0">
              <a:solidFill>
                <a:schemeClr val="tx2">
                  <a:lumMod val="20000"/>
                  <a:lumOff val="80000"/>
                </a:schemeClr>
              </a:solidFill>
              <a:latin typeface="Arimo Bold Italics" panose="020B0604020202020204" charset="0"/>
              <a:ea typeface="Arimo Bold Italics" panose="020B0604020202020204" charset="0"/>
              <a:cs typeface="Arimo Bold Italics" panose="020B0604020202020204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16359" y="705888"/>
            <a:ext cx="2739286" cy="29258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940703" y="1940703"/>
            <a:ext cx="10287000" cy="6405594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88CC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6405594" y="1028700"/>
            <a:ext cx="10013717" cy="307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19"/>
              </a:lnSpc>
            </a:pPr>
            <a:r>
              <a:rPr lang="en-US" sz="5800" spc="174" dirty="0">
                <a:solidFill>
                  <a:srgbClr val="1C2529"/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Демонстрация продукта</a:t>
            </a:r>
          </a:p>
          <a:p>
            <a:pPr algn="r">
              <a:lnSpc>
                <a:spcPts val="8119"/>
              </a:lnSpc>
            </a:pPr>
            <a:endParaRPr lang="en-US" sz="5800" spc="174" dirty="0">
              <a:solidFill>
                <a:srgbClr val="1C2529"/>
              </a:solidFill>
              <a:latin typeface="CAT Neuzeit"/>
            </a:endParaRPr>
          </a:p>
          <a:p>
            <a:pPr algn="r">
              <a:lnSpc>
                <a:spcPts val="8119"/>
              </a:lnSpc>
            </a:pPr>
            <a:endParaRPr lang="en-US" sz="5800" spc="174" dirty="0">
              <a:solidFill>
                <a:srgbClr val="1C2529"/>
              </a:solidFill>
              <a:latin typeface="CAT Neuzei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86400" y="4610100"/>
            <a:ext cx="9906000" cy="453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50"/>
              </a:lnSpc>
              <a:spcBef>
                <a:spcPct val="0"/>
              </a:spcBef>
            </a:pPr>
            <a:endParaRPr lang="en-US" sz="3000" spc="195" dirty="0">
              <a:solidFill>
                <a:srgbClr val="737373"/>
              </a:solidFill>
              <a:latin typeface="Arimo Bold Italics" panose="020B0604020202020204" charset="0"/>
              <a:ea typeface="Arimo Bold Italics" panose="020B0604020202020204" charset="0"/>
              <a:cs typeface="Arimo Bold Italics" panose="020B060402020202020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1971" y="679029"/>
            <a:ext cx="2668590" cy="29446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D1742B-3D6C-47CF-BC5A-941B03CDC2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61" y="2811364"/>
            <a:ext cx="4343400" cy="255755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FAB592-509B-40D4-9154-44FED1D838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105" y="2801963"/>
            <a:ext cx="4181029" cy="256695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7C84D2F-CB66-41C4-8785-BA1AD30E4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5944296"/>
            <a:ext cx="5105400" cy="30603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940703" y="1940703"/>
            <a:ext cx="10287000" cy="6405594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88CC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562600" y="2900112"/>
            <a:ext cx="10623317" cy="948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119"/>
              </a:lnSpc>
            </a:pPr>
            <a:r>
              <a:rPr lang="ru-RU" sz="5800" spc="174" dirty="0">
                <a:solidFill>
                  <a:schemeClr val="tx1">
                    <a:lumMod val="65000"/>
                    <a:lumOff val="35000"/>
                  </a:schemeClr>
                </a:solidFill>
                <a:latin typeface="Arimo Bold Italics" panose="020B0604020202020204" charset="0"/>
                <a:ea typeface="Arimo Bold Italics" panose="020B0604020202020204" charset="0"/>
                <a:cs typeface="Arimo Bold Italics" panose="020B0604020202020204" charset="0"/>
              </a:rPr>
              <a:t>СПАСИБО ЗА ВНИМАНИЕ!</a:t>
            </a:r>
            <a:endParaRPr lang="en-US" sz="5800" spc="174" dirty="0">
              <a:solidFill>
                <a:schemeClr val="tx1">
                  <a:lumMod val="65000"/>
                  <a:lumOff val="35000"/>
                </a:schemeClr>
              </a:solidFill>
              <a:latin typeface="Arimo Bold Italics" panose="020B0604020202020204" charset="0"/>
              <a:ea typeface="Arimo Bold Italics" panose="020B0604020202020204" charset="0"/>
              <a:cs typeface="Arimo Bold Italics" panose="020B060402020202020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1971" y="679029"/>
            <a:ext cx="2668590" cy="294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84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</TotalTime>
  <Words>225</Words>
  <Application>Microsoft Office PowerPoint</Application>
  <PresentationFormat>Произвольный</PresentationFormat>
  <Paragraphs>30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Arimo Bold Italics</vt:lpstr>
      <vt:lpstr>Arial</vt:lpstr>
      <vt:lpstr>CAT Neuzeit</vt:lpstr>
      <vt:lpstr>Clear Sans Regular</vt:lpstr>
      <vt:lpstr>Clear Sans Regular Italics</vt:lpstr>
      <vt:lpstr>Calibri</vt:lpstr>
      <vt:lpstr>Arimo Italics</vt:lpstr>
      <vt:lpstr>Clear Sans Regular Bold Italics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Бизнес Цели Значки Широкий Презентация</dc:title>
  <dc:creator>Sevrugova-A-G</dc:creator>
  <cp:lastModifiedBy>Константин Краев</cp:lastModifiedBy>
  <cp:revision>41</cp:revision>
  <dcterms:created xsi:type="dcterms:W3CDTF">2006-08-16T00:00:00Z</dcterms:created>
  <dcterms:modified xsi:type="dcterms:W3CDTF">2024-01-19T14:19:00Z</dcterms:modified>
  <dc:identifier>DAEcGtBl2jI</dc:identifier>
</cp:coreProperties>
</file>